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sldIdLst>
    <p:sldId id="256" r:id="rId2"/>
    <p:sldId id="282" r:id="rId3"/>
    <p:sldId id="265" r:id="rId4"/>
    <p:sldId id="257" r:id="rId5"/>
    <p:sldId id="290" r:id="rId6"/>
    <p:sldId id="267" r:id="rId7"/>
    <p:sldId id="269" r:id="rId8"/>
    <p:sldId id="268" r:id="rId9"/>
    <p:sldId id="271" r:id="rId10"/>
    <p:sldId id="287" r:id="rId11"/>
    <p:sldId id="289" r:id="rId12"/>
    <p:sldId id="288" r:id="rId13"/>
    <p:sldId id="284" r:id="rId14"/>
    <p:sldId id="270" r:id="rId15"/>
    <p:sldId id="272" r:id="rId16"/>
    <p:sldId id="285" r:id="rId17"/>
    <p:sldId id="286" r:id="rId18"/>
    <p:sldId id="273" r:id="rId19"/>
    <p:sldId id="274" r:id="rId20"/>
    <p:sldId id="275" r:id="rId21"/>
    <p:sldId id="276" r:id="rId22"/>
    <p:sldId id="262" r:id="rId23"/>
    <p:sldId id="278" r:id="rId24"/>
    <p:sldId id="291" r:id="rId25"/>
    <p:sldId id="263" r:id="rId26"/>
    <p:sldId id="264" r:id="rId27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40" autoAdjust="0"/>
    <p:restoredTop sz="94660"/>
  </p:normalViewPr>
  <p:slideViewPr>
    <p:cSldViewPr>
      <p:cViewPr varScale="1">
        <p:scale>
          <a:sx n="79" d="100"/>
          <a:sy n="79" d="100"/>
        </p:scale>
        <p:origin x="22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AEC8DCB-FD97-4412-852D-DABCFA694238}" type="slidenum">
              <a:rPr lang="en-US" altLang="zh-CN"/>
              <a:pPr/>
              <a:t>‹#›</a:t>
            </a:fld>
            <a:endParaRPr lang="en-US" altLang="zh-CN"/>
          </a:p>
        </p:txBody>
      </p:sp>
      <p:grpSp>
        <p:nvGrpSpPr>
          <p:cNvPr id="35848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35849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850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851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35852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35853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5854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5855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5856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5857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35858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35859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860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861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35862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35863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5864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5865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5866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5867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35868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869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F5B05-3196-4555-8C2C-0FCB0692876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8719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339DF-8374-4485-B987-975773A03FE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64818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09B97C-F9CE-4386-8C77-6A82E96F511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32676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6B3720-C0C0-4EEB-80FE-C16404F2BC5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87190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2F4A32-1B77-4020-B0B1-63AB51C35BC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52210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538DBD-C84B-48B1-8740-2C9F886AD22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75998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F00605-C61E-4CE9-81B2-574E0F71F1C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14991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BFF6BA-D653-4473-AB2E-C95B408E3FF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24542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0FE517-9BDE-4B08-854B-C47FF0AA5D8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3324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C090E6-D389-4F65-8D41-7A76AD26C23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3863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CN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CN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9F88244-5028-4487-A7EE-73A0D3436D7C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34824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4825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34826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34827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828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829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830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831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832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833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834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835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34836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34837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34838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4839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4840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34841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4842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4843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34844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34845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4846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4847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4848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4849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4850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4851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4852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</p:grpSp>
      <p:grpSp>
        <p:nvGrpSpPr>
          <p:cNvPr id="34853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34854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855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3485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3485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34858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34859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34860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4861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4862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4863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4864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4865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4866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4867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3486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8077200" cy="1470025"/>
          </a:xfrm>
        </p:spPr>
        <p:txBody>
          <a:bodyPr/>
          <a:lstStyle/>
          <a:p>
            <a:r>
              <a:rPr lang="en-US" altLang="zh-CN"/>
              <a:t>cadal </a:t>
            </a:r>
            <a:r>
              <a:rPr lang="zh-CN" altLang="en-US"/>
              <a:t>分布式数字资源共享系统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/>
              <a:t>2011.03.22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685800" y="381000"/>
            <a:ext cx="6096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/>
              <a:t>编目人员工作界面</a:t>
            </a:r>
          </a:p>
        </p:txBody>
      </p:sp>
      <p:pic>
        <p:nvPicPr>
          <p:cNvPr id="59398" name="Picture 6" descr="digiobj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8" y="1143000"/>
            <a:ext cx="8582025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4" name="Picture 4" descr="Nona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66800"/>
            <a:ext cx="8839200" cy="533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228600" y="228600"/>
            <a:ext cx="6096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/>
              <a:t>编目人员工作界面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20" name="Picture 4" descr="Nonam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176338"/>
            <a:ext cx="8058150" cy="450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381000" y="381000"/>
            <a:ext cx="7467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>
                <a:latin typeface="Arial" panose="020B0604020202020204" pitchFamily="34" charset="0"/>
              </a:rPr>
              <a:t>“</a:t>
            </a:r>
            <a:r>
              <a:rPr lang="zh-CN" altLang="en-US" sz="3200"/>
              <a:t>学科分类表</a:t>
            </a:r>
            <a:r>
              <a:rPr lang="zh-CN" altLang="en-US" sz="3200">
                <a:latin typeface="Arial" panose="020B0604020202020204" pitchFamily="34" charset="0"/>
              </a:rPr>
              <a:t>”</a:t>
            </a:r>
            <a:r>
              <a:rPr lang="zh-CN" altLang="en-US" sz="3200"/>
              <a:t>维护（内嵌有学科分类表）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6870700" cy="762000"/>
          </a:xfrm>
        </p:spPr>
        <p:txBody>
          <a:bodyPr/>
          <a:lstStyle/>
          <a:p>
            <a:pPr algn="l"/>
            <a:r>
              <a:rPr lang="zh-CN" altLang="en-US"/>
              <a:t>涉及互操作的几个设计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zh-CN" altLang="en-US" sz="2400" b="1">
                <a:ea typeface="黑体" panose="02010609060101010101" pitchFamily="49" charset="-122"/>
              </a:rPr>
              <a:t>统一元数据定义：</a:t>
            </a:r>
          </a:p>
          <a:p>
            <a:pPr lvl="1">
              <a:lnSpc>
                <a:spcPct val="80000"/>
              </a:lnSpc>
            </a:pPr>
            <a:r>
              <a:rPr lang="zh-CN" altLang="en-US" sz="2000"/>
              <a:t>各成员馆采用</a:t>
            </a:r>
            <a:r>
              <a:rPr lang="en-US" altLang="zh-CN" sz="2000"/>
              <a:t>CADAL</a:t>
            </a:r>
            <a:r>
              <a:rPr lang="zh-CN" altLang="en-US" sz="2000"/>
              <a:t>制定的规范元数据字段定义，方便数据的共享互通；</a:t>
            </a:r>
          </a:p>
          <a:p>
            <a:pPr>
              <a:lnSpc>
                <a:spcPct val="80000"/>
              </a:lnSpc>
            </a:pPr>
            <a:r>
              <a:rPr lang="zh-CN" altLang="en-US" sz="2400" b="1">
                <a:ea typeface="黑体" panose="02010609060101010101" pitchFamily="49" charset="-122"/>
              </a:rPr>
              <a:t>统一的</a:t>
            </a:r>
            <a:r>
              <a:rPr lang="en-US" altLang="zh-CN" sz="2400" b="1">
                <a:ea typeface="黑体" panose="02010609060101010101" pitchFamily="49" charset="-122"/>
              </a:rPr>
              <a:t>OAI</a:t>
            </a:r>
            <a:r>
              <a:rPr lang="zh-CN" altLang="en-US" sz="2400" b="1">
                <a:ea typeface="黑体" panose="02010609060101010101" pitchFamily="49" charset="-122"/>
              </a:rPr>
              <a:t>接口：</a:t>
            </a:r>
          </a:p>
          <a:p>
            <a:pPr lvl="1">
              <a:lnSpc>
                <a:spcPct val="80000"/>
              </a:lnSpc>
            </a:pPr>
            <a:r>
              <a:rPr lang="zh-CN" altLang="en-US" sz="2000"/>
              <a:t>各成员馆开放统一的元数据收割接口，方便数据的调用；</a:t>
            </a:r>
          </a:p>
          <a:p>
            <a:pPr>
              <a:lnSpc>
                <a:spcPct val="80000"/>
              </a:lnSpc>
            </a:pPr>
            <a:r>
              <a:rPr lang="zh-CN" altLang="en-US" sz="2400" b="1">
                <a:ea typeface="黑体" panose="02010609060101010101" pitchFamily="49" charset="-122"/>
              </a:rPr>
              <a:t>统一元数据存储：</a:t>
            </a:r>
          </a:p>
          <a:p>
            <a:pPr lvl="1">
              <a:lnSpc>
                <a:spcPct val="80000"/>
              </a:lnSpc>
            </a:pPr>
            <a:r>
              <a:rPr lang="zh-CN" altLang="en-US" sz="2000"/>
              <a:t>各成员馆元数据经</a:t>
            </a:r>
            <a:r>
              <a:rPr lang="en-US" altLang="zh-CN" sz="2000"/>
              <a:t>CADAL</a:t>
            </a:r>
            <a:r>
              <a:rPr lang="zh-CN" altLang="en-US" sz="2000"/>
              <a:t>中心系统收割后，所有元数据统一存放在中心服务器上；</a:t>
            </a:r>
          </a:p>
          <a:p>
            <a:pPr>
              <a:lnSpc>
                <a:spcPct val="80000"/>
              </a:lnSpc>
            </a:pPr>
            <a:r>
              <a:rPr lang="zh-CN" altLang="en-US" sz="2400" b="1">
                <a:ea typeface="黑体" panose="02010609060101010101" pitchFamily="49" charset="-122"/>
              </a:rPr>
              <a:t>统一注册的唯一标识符</a:t>
            </a:r>
            <a:r>
              <a:rPr lang="zh-CN" altLang="en-US" sz="2000"/>
              <a:t>（本期建设先不做解析服务）</a:t>
            </a:r>
          </a:p>
          <a:p>
            <a:pPr lvl="1">
              <a:lnSpc>
                <a:spcPct val="80000"/>
              </a:lnSpc>
            </a:pPr>
            <a:r>
              <a:rPr lang="en-US" altLang="zh-CN" sz="2000"/>
              <a:t>CADAL</a:t>
            </a:r>
            <a:r>
              <a:rPr lang="zh-CN" altLang="en-US" sz="2000"/>
              <a:t>中心制定各成员馆唯一标识符代码规则，方便今后进行数字资源定位。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6870700" cy="762000"/>
          </a:xfrm>
        </p:spPr>
        <p:txBody>
          <a:bodyPr/>
          <a:lstStyle/>
          <a:p>
            <a:pPr algn="l"/>
            <a:r>
              <a:rPr lang="zh-CN" altLang="en-US" sz="3600"/>
              <a:t>各馆需要准备什么？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696200" cy="4800600"/>
          </a:xfrm>
        </p:spPr>
        <p:txBody>
          <a:bodyPr/>
          <a:lstStyle/>
          <a:p>
            <a:r>
              <a:rPr lang="zh-CN" altLang="en-US" sz="2400"/>
              <a:t>系统软硬件平台选型：</a:t>
            </a:r>
          </a:p>
          <a:p>
            <a:pPr lvl="1"/>
            <a:r>
              <a:rPr lang="zh-CN" altLang="en-US" sz="2000"/>
              <a:t>为方便各成员馆部署及备份，初步决定在</a:t>
            </a:r>
            <a:r>
              <a:rPr lang="en-US" altLang="zh-CN" sz="2000"/>
              <a:t>Windows</a:t>
            </a:r>
            <a:r>
              <a:rPr lang="zh-CN" altLang="en-US" sz="2000"/>
              <a:t>平台上进行系统开发；</a:t>
            </a:r>
          </a:p>
          <a:p>
            <a:pPr lvl="1"/>
            <a:r>
              <a:rPr lang="zh-CN" altLang="en-US" sz="2000"/>
              <a:t>考虑各馆的相应数据量和系统访问量，</a:t>
            </a:r>
            <a:r>
              <a:rPr lang="en-US" altLang="zh-CN" sz="2000"/>
              <a:t>Windows 2003 server + iis6 + SQL server 2000 </a:t>
            </a:r>
            <a:r>
              <a:rPr lang="zh-CN" altLang="en-US" sz="2000"/>
              <a:t>即可满足大部分成员馆使用需求，且大部分成员馆的技术人员不需特殊培训就可以配置出该系统环境；</a:t>
            </a:r>
          </a:p>
          <a:p>
            <a:pPr lvl="1"/>
            <a:r>
              <a:rPr lang="zh-CN" altLang="en-US" sz="2000"/>
              <a:t>硬件平台需求：建议配置一台</a:t>
            </a:r>
            <a:r>
              <a:rPr lang="en-US" altLang="zh-CN" sz="2000"/>
              <a:t>web</a:t>
            </a:r>
            <a:r>
              <a:rPr lang="zh-CN" altLang="en-US" sz="2000"/>
              <a:t>服务器用于前台服务，另配置一台专门进行后台数据库服务。如果经费紧张可以用一台服务器进行安装，另考虑各馆实际数据量，配置相应的存储空间。</a:t>
            </a:r>
          </a:p>
          <a:p>
            <a:pPr lvl="1"/>
            <a:r>
              <a:rPr lang="zh-CN" altLang="en-US" sz="2000"/>
              <a:t>数据备份：各馆需要考虑自有数据的备份工作，使用本系统进行备份时，应将备份文件放置在另外的存储空间上。如上传到</a:t>
            </a:r>
            <a:r>
              <a:rPr lang="en-US" altLang="zh-CN" sz="2000"/>
              <a:t>CADAL</a:t>
            </a:r>
            <a:r>
              <a:rPr lang="zh-CN" altLang="en-US" sz="2000"/>
              <a:t>中心服务器上，则由中心统一进行数据备份。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6870700" cy="914400"/>
          </a:xfrm>
        </p:spPr>
        <p:txBody>
          <a:bodyPr/>
          <a:lstStyle/>
          <a:p>
            <a:pPr algn="l"/>
            <a:r>
              <a:rPr lang="zh-CN" altLang="en-US"/>
              <a:t>二、 </a:t>
            </a:r>
            <a:r>
              <a:rPr lang="en-US" altLang="zh-CN"/>
              <a:t>CADAL</a:t>
            </a:r>
            <a:r>
              <a:rPr lang="zh-CN" altLang="en-US"/>
              <a:t>中心共享系统</a:t>
            </a:r>
          </a:p>
        </p:txBody>
      </p:sp>
      <p:pic>
        <p:nvPicPr>
          <p:cNvPr id="44037" name="Picture 5" descr="系统服务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665288"/>
            <a:ext cx="7696200" cy="471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6870700" cy="914400"/>
          </a:xfrm>
        </p:spPr>
        <p:txBody>
          <a:bodyPr/>
          <a:lstStyle/>
          <a:p>
            <a:pPr algn="l"/>
            <a:r>
              <a:rPr lang="zh-CN" altLang="en-US"/>
              <a:t>中心共享系统功能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zh-CN" altLang="en-US"/>
              <a:t>首页，检索及用户登录界面；</a:t>
            </a:r>
          </a:p>
          <a:p>
            <a:pPr lvl="1"/>
            <a:r>
              <a:rPr lang="zh-CN" altLang="en-US"/>
              <a:t>用户注册审核模块；</a:t>
            </a:r>
          </a:p>
          <a:p>
            <a:pPr lvl="1"/>
            <a:r>
              <a:rPr lang="zh-CN" altLang="en-US"/>
              <a:t>互动功能：标签；</a:t>
            </a:r>
          </a:p>
          <a:p>
            <a:pPr lvl="1"/>
            <a:r>
              <a:rPr lang="zh-CN" altLang="en-US"/>
              <a:t>互动功能：评星、评论；</a:t>
            </a:r>
          </a:p>
          <a:p>
            <a:pPr lvl="1"/>
            <a:r>
              <a:rPr lang="zh-CN" altLang="en-US"/>
              <a:t>互动功能：资源收藏；</a:t>
            </a:r>
          </a:p>
          <a:p>
            <a:pPr lvl="1"/>
            <a:r>
              <a:rPr lang="zh-CN" altLang="en-US"/>
              <a:t>管理功能：资源内容、元数据、互动信息审核。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>
                <a:ea typeface="黑体" panose="02010609060101010101" pitchFamily="49" charset="-122"/>
              </a:rPr>
              <a:t>有关中心共享系统的主要工作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696200" cy="3657600"/>
          </a:xfrm>
        </p:spPr>
        <p:txBody>
          <a:bodyPr/>
          <a:lstStyle/>
          <a:p>
            <a:r>
              <a:rPr lang="zh-CN" altLang="en-US"/>
              <a:t>完成</a:t>
            </a:r>
            <a:r>
              <a:rPr lang="en-US" altLang="zh-CN"/>
              <a:t>CADAL</a:t>
            </a:r>
            <a:r>
              <a:rPr lang="zh-CN" altLang="en-US"/>
              <a:t>中心元数据收割模块开发；</a:t>
            </a:r>
          </a:p>
          <a:p>
            <a:r>
              <a:rPr lang="zh-CN" altLang="en-US"/>
              <a:t>完成</a:t>
            </a:r>
            <a:r>
              <a:rPr lang="en-US" altLang="zh-CN"/>
              <a:t>CADAL</a:t>
            </a:r>
            <a:r>
              <a:rPr lang="zh-CN" altLang="en-US"/>
              <a:t>中心元数据索引模块开发；</a:t>
            </a:r>
          </a:p>
          <a:p>
            <a:r>
              <a:rPr lang="zh-CN" altLang="en-US"/>
              <a:t>完成</a:t>
            </a:r>
            <a:r>
              <a:rPr lang="en-US" altLang="zh-CN"/>
              <a:t>CADAL</a:t>
            </a:r>
            <a:r>
              <a:rPr lang="zh-CN" altLang="en-US"/>
              <a:t>中心元数据搜索引擎开发；</a:t>
            </a:r>
          </a:p>
          <a:p>
            <a:r>
              <a:rPr lang="zh-CN" altLang="en-US"/>
              <a:t>完成</a:t>
            </a:r>
            <a:r>
              <a:rPr lang="en-US" altLang="zh-CN"/>
              <a:t>CADAL</a:t>
            </a:r>
            <a:r>
              <a:rPr lang="zh-CN" altLang="en-US"/>
              <a:t>中心门户及用户互动平台初级功能开发。</a:t>
            </a:r>
          </a:p>
          <a:p>
            <a:pPr lvl="1"/>
            <a:endParaRPr lang="en-US" altLang="zh-CN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/>
              <a:t>（一）元数据收割器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2400"/>
          </a:p>
          <a:p>
            <a:pPr lvl="1"/>
            <a:r>
              <a:rPr lang="zh-CN" altLang="en-US" sz="2000"/>
              <a:t>可定时或手动按设定对子系统数据进行元数据收割；</a:t>
            </a:r>
          </a:p>
          <a:p>
            <a:pPr lvl="1"/>
            <a:r>
              <a:rPr lang="zh-CN" altLang="en-US" sz="2000"/>
              <a:t>生成元数据收割记录及错误报告等日志文件；</a:t>
            </a:r>
          </a:p>
        </p:txBody>
      </p:sp>
      <p:pic>
        <p:nvPicPr>
          <p:cNvPr id="45060" name="Picture 4" descr="系统服务图收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048000"/>
            <a:ext cx="7539038" cy="3090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/>
              <a:t>（二）检索、导航模块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zh-CN" altLang="en-US" sz="2000"/>
              <a:t>对元数据进行检索。提供元数据字段检索，二次检索等检索功能，方便用户检索；</a:t>
            </a:r>
          </a:p>
          <a:p>
            <a:pPr lvl="1"/>
            <a:r>
              <a:rPr lang="zh-CN" altLang="en-US" sz="2000"/>
              <a:t>对已有数据进行导航、聚类，方便读者发现资源。</a:t>
            </a:r>
          </a:p>
          <a:p>
            <a:pPr lvl="1"/>
            <a:endParaRPr lang="en-US" altLang="zh-CN" sz="2000"/>
          </a:p>
        </p:txBody>
      </p:sp>
      <p:pic>
        <p:nvPicPr>
          <p:cNvPr id="46084" name="Picture 4" descr="检索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352800"/>
            <a:ext cx="4914900" cy="1095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085" name="Picture 5" descr="检索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657600"/>
            <a:ext cx="5715000" cy="2398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6870700" cy="990600"/>
          </a:xfrm>
        </p:spPr>
        <p:txBody>
          <a:bodyPr/>
          <a:lstStyle/>
          <a:p>
            <a:r>
              <a:rPr lang="zh-CN" altLang="en-US"/>
              <a:t>项目背景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400"/>
              <a:t>CADAL</a:t>
            </a:r>
            <a:r>
              <a:rPr lang="zh-CN" altLang="en-US" sz="2400"/>
              <a:t>各成员馆在参与数字化的过程中，形成了自有的数字资源，除上传给管理中心外，需要进行本地管理。</a:t>
            </a:r>
          </a:p>
          <a:p>
            <a:pPr>
              <a:lnSpc>
                <a:spcPct val="90000"/>
              </a:lnSpc>
            </a:pPr>
            <a:r>
              <a:rPr lang="zh-CN" altLang="en-US" sz="2400"/>
              <a:t>各成员馆还有其他的大量数字资源，且数量还在持续增加。也需要进行统一管理。</a:t>
            </a:r>
          </a:p>
          <a:p>
            <a:pPr>
              <a:lnSpc>
                <a:spcPct val="90000"/>
              </a:lnSpc>
            </a:pPr>
            <a:r>
              <a:rPr lang="zh-CN" altLang="en-US" sz="2400"/>
              <a:t>大部分成员馆没有管理这些数字资源的系统平台。</a:t>
            </a:r>
          </a:p>
          <a:p>
            <a:pPr>
              <a:lnSpc>
                <a:spcPct val="90000"/>
              </a:lnSpc>
            </a:pPr>
            <a:r>
              <a:rPr lang="zh-CN" altLang="en-US" sz="2400"/>
              <a:t>为了进行数字资源的集中管理使用，需要开发一套集检索、管理、共享等功能于一身的软件系统。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/>
              <a:t>（三）用户互动平台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76962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altLang="zh-CN" sz="2000"/>
          </a:p>
          <a:p>
            <a:pPr lvl="1">
              <a:lnSpc>
                <a:spcPct val="90000"/>
              </a:lnSpc>
            </a:pPr>
            <a:r>
              <a:rPr lang="zh-CN" altLang="en-US" sz="1800"/>
              <a:t>用户提交开户申请，可进行人工或自动审核；</a:t>
            </a:r>
          </a:p>
          <a:p>
            <a:pPr lvl="1">
              <a:lnSpc>
                <a:spcPct val="90000"/>
              </a:lnSpc>
            </a:pPr>
            <a:r>
              <a:rPr lang="zh-CN" altLang="en-US" sz="1800"/>
              <a:t>用户登录后，可进行以下操作：</a:t>
            </a:r>
          </a:p>
          <a:p>
            <a:pPr lvl="2">
              <a:lnSpc>
                <a:spcPct val="90000"/>
              </a:lnSpc>
            </a:pPr>
            <a:r>
              <a:rPr lang="zh-CN" altLang="en-US" sz="1600"/>
              <a:t>个性定制界面。用户可以根据个人喜好设定页面风格、页面显示内容等；</a:t>
            </a:r>
          </a:p>
          <a:p>
            <a:pPr lvl="2">
              <a:lnSpc>
                <a:spcPct val="90000"/>
              </a:lnSpc>
            </a:pPr>
            <a:r>
              <a:rPr lang="zh-CN" altLang="en-US" sz="1600"/>
              <a:t>标签功能。为数字对象资源加上标签，方便日后使用。</a:t>
            </a:r>
          </a:p>
          <a:p>
            <a:pPr lvl="2">
              <a:lnSpc>
                <a:spcPct val="90000"/>
              </a:lnSpc>
            </a:pPr>
            <a:r>
              <a:rPr lang="zh-CN" altLang="en-US" sz="1600"/>
              <a:t>用户评论。对某个数字对象进行评论。</a:t>
            </a:r>
          </a:p>
          <a:p>
            <a:pPr lvl="2">
              <a:lnSpc>
                <a:spcPct val="90000"/>
              </a:lnSpc>
            </a:pPr>
            <a:r>
              <a:rPr lang="zh-CN" altLang="en-US" sz="1600"/>
              <a:t>个性收藏。根据个人需求，收藏所需数字对象资源。</a:t>
            </a:r>
          </a:p>
          <a:p>
            <a:pPr lvl="2">
              <a:lnSpc>
                <a:spcPct val="90000"/>
              </a:lnSpc>
            </a:pPr>
            <a:r>
              <a:rPr lang="zh-CN" altLang="en-US" sz="1600"/>
              <a:t>关注好友。关注其他用户，与其他用户进行交流互动。</a:t>
            </a:r>
          </a:p>
          <a:p>
            <a:pPr lvl="2">
              <a:lnSpc>
                <a:spcPct val="90000"/>
              </a:lnSpc>
            </a:pPr>
            <a:r>
              <a:rPr lang="zh-CN" altLang="en-US" sz="1600"/>
              <a:t>推荐资源。推荐相关资源给其他用户。</a:t>
            </a:r>
          </a:p>
          <a:p>
            <a:pPr lvl="2">
              <a:lnSpc>
                <a:spcPct val="90000"/>
              </a:lnSpc>
            </a:pPr>
            <a:r>
              <a:rPr lang="zh-CN" altLang="en-US" sz="1600"/>
              <a:t>请求帮助。当遇到系统使用问题或资源获取问题时，发送帮助请求。</a:t>
            </a:r>
          </a:p>
          <a:p>
            <a:pPr lvl="1">
              <a:lnSpc>
                <a:spcPct val="90000"/>
              </a:lnSpc>
            </a:pPr>
            <a:r>
              <a:rPr lang="zh-CN" altLang="en-US" sz="1800"/>
              <a:t>信息审核：用户产生的个性化信息，如标签、评论、推荐理由等信息，需经过工作人员审核后才能在系统显示；</a:t>
            </a:r>
          </a:p>
          <a:p>
            <a:pPr lvl="1">
              <a:lnSpc>
                <a:spcPct val="90000"/>
              </a:lnSpc>
            </a:pPr>
            <a:r>
              <a:rPr lang="zh-CN" altLang="en-US" sz="1800"/>
              <a:t>用户行为分析：用户登录后的浏览、检索、收藏等操作将被记录，通过分析该日志记录挖掘用户喜好，针对用户习惯进行资源推荐等增值服务。</a:t>
            </a:r>
          </a:p>
          <a:p>
            <a:pPr lvl="1">
              <a:lnSpc>
                <a:spcPct val="90000"/>
              </a:lnSpc>
            </a:pPr>
            <a:endParaRPr lang="en-US" altLang="zh-CN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/>
              <a:t>（四）系统接口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2400"/>
          </a:p>
          <a:p>
            <a:pPr lvl="1"/>
            <a:r>
              <a:rPr lang="en-US" altLang="zh-CN" sz="2000"/>
              <a:t>API</a:t>
            </a:r>
            <a:r>
              <a:rPr lang="zh-CN" altLang="en-US" sz="2000"/>
              <a:t>接口。公开</a:t>
            </a:r>
            <a:r>
              <a:rPr lang="en-US" altLang="zh-CN" sz="2000"/>
              <a:t>API</a:t>
            </a:r>
            <a:r>
              <a:rPr lang="zh-CN" altLang="en-US" sz="2000"/>
              <a:t>接口，允许其他系统调用中心的元数据资源或检索结果。</a:t>
            </a:r>
          </a:p>
          <a:p>
            <a:pPr lvl="1"/>
            <a:r>
              <a:rPr lang="zh-CN" altLang="en-US" sz="2000"/>
              <a:t>数据库接口。对其他</a:t>
            </a:r>
            <a:r>
              <a:rPr lang="en-US" altLang="zh-CN" sz="2000"/>
              <a:t>CADAL</a:t>
            </a:r>
            <a:r>
              <a:rPr lang="zh-CN" altLang="en-US" sz="2000"/>
              <a:t>系统开放底层数据库接口，允许其他系统对元数据、用户个性化信息、用户行为记录、用户帮助请求等数据的访问，方便与文献传递、参考咨询等服务系统的对接。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/>
              <a:t>与其他</a:t>
            </a:r>
            <a:r>
              <a:rPr lang="en-US" altLang="zh-CN"/>
              <a:t>CADAL</a:t>
            </a:r>
            <a:r>
              <a:rPr lang="zh-CN" altLang="en-US"/>
              <a:t>团队的配合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696200" cy="3048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zh-CN" altLang="en-US" sz="2800"/>
              <a:t>与</a:t>
            </a:r>
            <a:r>
              <a:rPr lang="en-US" altLang="zh-CN" sz="2800"/>
              <a:t>CADAL </a:t>
            </a:r>
            <a:r>
              <a:rPr lang="zh-CN" altLang="en-US" sz="2800"/>
              <a:t>元数据规范的配合；</a:t>
            </a:r>
          </a:p>
          <a:p>
            <a:pPr>
              <a:lnSpc>
                <a:spcPct val="90000"/>
              </a:lnSpc>
            </a:pPr>
            <a:r>
              <a:rPr lang="zh-CN" altLang="en-US" sz="2800"/>
              <a:t>与</a:t>
            </a:r>
            <a:r>
              <a:rPr lang="en-US" altLang="zh-CN" sz="2800"/>
              <a:t>CADAL</a:t>
            </a:r>
            <a:r>
              <a:rPr lang="zh-CN" altLang="en-US" sz="2800"/>
              <a:t>数字资源唯一标识符规范的配合；</a:t>
            </a:r>
          </a:p>
          <a:p>
            <a:pPr>
              <a:lnSpc>
                <a:spcPct val="90000"/>
              </a:lnSpc>
            </a:pPr>
            <a:r>
              <a:rPr lang="zh-CN" altLang="en-US" sz="2800"/>
              <a:t>与</a:t>
            </a:r>
            <a:r>
              <a:rPr lang="zh-CN" altLang="en-US" sz="2800">
                <a:latin typeface="Arial" panose="020B0604020202020204" pitchFamily="34" charset="0"/>
              </a:rPr>
              <a:t>“</a:t>
            </a:r>
            <a:r>
              <a:rPr lang="en-US" altLang="zh-CN" sz="2800"/>
              <a:t>CADAL</a:t>
            </a:r>
            <a:r>
              <a:rPr lang="zh-CN" altLang="en-US" sz="2800"/>
              <a:t>客服馆员的协同工作平台 </a:t>
            </a:r>
            <a:r>
              <a:rPr lang="zh-CN" altLang="en-US" sz="2800">
                <a:latin typeface="Arial" panose="020B0604020202020204" pitchFamily="34" charset="0"/>
              </a:rPr>
              <a:t>”</a:t>
            </a:r>
            <a:r>
              <a:rPr lang="zh-CN" altLang="en-US" sz="2800"/>
              <a:t>的配合。并通过该平台进行</a:t>
            </a:r>
            <a:r>
              <a:rPr lang="zh-CN" altLang="en-US" sz="2800">
                <a:latin typeface="Arial" panose="020B0604020202020204" pitchFamily="34" charset="0"/>
              </a:rPr>
              <a:t>“</a:t>
            </a:r>
            <a:r>
              <a:rPr lang="zh-CN" altLang="en-US" sz="2800"/>
              <a:t>工作人员</a:t>
            </a:r>
            <a:r>
              <a:rPr lang="zh-CN" altLang="en-US" sz="2800">
                <a:latin typeface="Arial" panose="020B0604020202020204" pitchFamily="34" charset="0"/>
              </a:rPr>
              <a:t>”</a:t>
            </a:r>
            <a:r>
              <a:rPr lang="zh-CN" altLang="en-US" sz="2800"/>
              <a:t>之间的相互讨论和咨询。</a:t>
            </a:r>
          </a:p>
          <a:p>
            <a:pPr>
              <a:lnSpc>
                <a:spcPct val="90000"/>
              </a:lnSpc>
            </a:pPr>
            <a:r>
              <a:rPr lang="zh-CN" altLang="en-US" sz="2800"/>
              <a:t>其他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/>
              <a:t>项目进展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2800"/>
              <a:t>已确定系统开发平台；</a:t>
            </a:r>
          </a:p>
          <a:p>
            <a:r>
              <a:rPr lang="zh-CN" altLang="en-US" sz="2800">
                <a:latin typeface="Arial" panose="020B0604020202020204" pitchFamily="34" charset="0"/>
              </a:rPr>
              <a:t>“</a:t>
            </a:r>
            <a:r>
              <a:rPr lang="zh-CN" altLang="en-US" sz="2800"/>
              <a:t>数字对象管理系统</a:t>
            </a:r>
            <a:r>
              <a:rPr lang="zh-CN" altLang="en-US" sz="2800">
                <a:latin typeface="Arial" panose="020B0604020202020204" pitchFamily="34" charset="0"/>
              </a:rPr>
              <a:t>”</a:t>
            </a:r>
            <a:r>
              <a:rPr lang="zh-CN" altLang="en-US" sz="2800"/>
              <a:t>已有类似系统正在使用；</a:t>
            </a:r>
          </a:p>
          <a:p>
            <a:r>
              <a:rPr lang="en-US" altLang="zh-CN" sz="2800"/>
              <a:t>OAI</a:t>
            </a:r>
            <a:r>
              <a:rPr lang="zh-CN" altLang="en-US" sz="2800"/>
              <a:t>接口及元数据收割器已有一定的技术积累；</a:t>
            </a:r>
          </a:p>
          <a:p>
            <a:r>
              <a:rPr lang="zh-CN" altLang="en-US" sz="2800"/>
              <a:t>搜索引擎已有实用模型，可根据需求进行定制；</a:t>
            </a:r>
          </a:p>
          <a:p>
            <a:r>
              <a:rPr lang="zh-CN" altLang="en-US" sz="2800"/>
              <a:t>预计</a:t>
            </a:r>
            <a:r>
              <a:rPr lang="en-US" altLang="zh-CN" sz="2800"/>
              <a:t>8</a:t>
            </a:r>
            <a:r>
              <a:rPr lang="zh-CN" altLang="en-US" sz="2800"/>
              <a:t>月份开始部署各馆的本地系统。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灯片编号占位符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/>
            <a:fld id="{CD17724F-F1B4-40AB-A890-5B6F3F0B5E3D}" type="slidenum">
              <a:rPr lang="en-US" altLang="zh-CN" sz="1400"/>
              <a:pPr algn="r"/>
              <a:t>24</a:t>
            </a:fld>
            <a:endParaRPr lang="en-US" altLang="zh-CN" sz="1400"/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algn="l"/>
            <a:r>
              <a:rPr lang="zh-CN" altLang="en-US" sz="3200" b="1">
                <a:latin typeface="Times New Roman" panose="02020603050405020304" pitchFamily="18" charset="0"/>
              </a:rPr>
              <a:t>工作进度计划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457200" y="1676400"/>
            <a:ext cx="9217025" cy="4362450"/>
            <a:chOff x="22" y="938"/>
            <a:chExt cx="5806" cy="2748"/>
          </a:xfrm>
        </p:grpSpPr>
        <p:sp>
          <p:nvSpPr>
            <p:cNvPr id="147459" name="Rectangle 3"/>
            <p:cNvSpPr>
              <a:spLocks noChangeArrowheads="1"/>
            </p:cNvSpPr>
            <p:nvPr/>
          </p:nvSpPr>
          <p:spPr bwMode="gray">
            <a:xfrm rot="3419336">
              <a:off x="4316" y="844"/>
              <a:ext cx="812" cy="999"/>
            </a:xfrm>
            <a:prstGeom prst="rect">
              <a:avLst/>
            </a:prstGeom>
            <a:solidFill>
              <a:srgbClr val="D5336D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179605" dir="487806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latin typeface="Arial" charset="0"/>
              </a:endParaRPr>
            </a:p>
          </p:txBody>
        </p:sp>
        <p:sp>
          <p:nvSpPr>
            <p:cNvPr id="64518" name="Text Box 4"/>
            <p:cNvSpPr txBox="1">
              <a:spLocks noChangeArrowheads="1"/>
            </p:cNvSpPr>
            <p:nvPr/>
          </p:nvSpPr>
          <p:spPr bwMode="auto">
            <a:xfrm>
              <a:off x="4340" y="1933"/>
              <a:ext cx="14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0" hangingPunct="0"/>
              <a:endParaRPr lang="zh-CN" altLang="zh-CN"/>
            </a:p>
          </p:txBody>
        </p:sp>
        <p:sp>
          <p:nvSpPr>
            <p:cNvPr id="147461" name="Rectangle 5"/>
            <p:cNvSpPr>
              <a:spLocks noChangeArrowheads="1"/>
            </p:cNvSpPr>
            <p:nvPr/>
          </p:nvSpPr>
          <p:spPr bwMode="gray">
            <a:xfrm rot="3419336">
              <a:off x="627" y="1071"/>
              <a:ext cx="798" cy="963"/>
            </a:xfrm>
            <a:prstGeom prst="rect">
              <a:avLst/>
            </a:prstGeom>
            <a:solidFill>
              <a:srgbClr val="3399FF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179605" dir="487806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latin typeface="Arial" charset="0"/>
              </a:endParaRPr>
            </a:p>
          </p:txBody>
        </p:sp>
        <p:sp>
          <p:nvSpPr>
            <p:cNvPr id="64520" name="Text Box 6"/>
            <p:cNvSpPr txBox="1">
              <a:spLocks noChangeArrowheads="1"/>
            </p:cNvSpPr>
            <p:nvPr/>
          </p:nvSpPr>
          <p:spPr bwMode="gray">
            <a:xfrm>
              <a:off x="696" y="1491"/>
              <a:ext cx="75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0" hangingPunct="0"/>
              <a:r>
                <a:rPr lang="zh-CN" altLang="en-US" sz="2000" b="1">
                  <a:latin typeface="Times New Roman" panose="02020603050405020304" pitchFamily="18" charset="0"/>
                </a:rPr>
                <a:t>需求报告</a:t>
              </a:r>
            </a:p>
          </p:txBody>
        </p:sp>
        <p:sp>
          <p:nvSpPr>
            <p:cNvPr id="147463" name="Rectangle 7"/>
            <p:cNvSpPr>
              <a:spLocks noChangeArrowheads="1"/>
            </p:cNvSpPr>
            <p:nvPr/>
          </p:nvSpPr>
          <p:spPr bwMode="gray">
            <a:xfrm rot="3419336">
              <a:off x="1405" y="2302"/>
              <a:ext cx="844" cy="854"/>
            </a:xfrm>
            <a:prstGeom prst="rect">
              <a:avLst/>
            </a:prstGeom>
            <a:solidFill>
              <a:schemeClr val="folHlink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179605" dir="487806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latin typeface="Arial" charset="0"/>
              </a:endParaRPr>
            </a:p>
          </p:txBody>
        </p:sp>
        <p:sp>
          <p:nvSpPr>
            <p:cNvPr id="64522" name="Text Box 8"/>
            <p:cNvSpPr txBox="1">
              <a:spLocks noChangeArrowheads="1"/>
            </p:cNvSpPr>
            <p:nvPr/>
          </p:nvSpPr>
          <p:spPr bwMode="gray">
            <a:xfrm>
              <a:off x="1373" y="2660"/>
              <a:ext cx="98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0" hangingPunct="0"/>
              <a:r>
                <a:rPr lang="zh-CN" altLang="en-US"/>
                <a:t>系统调研选型</a:t>
              </a:r>
            </a:p>
            <a:p>
              <a:pPr algn="ctr" eaLnBrk="0" hangingPunct="0"/>
              <a:r>
                <a:rPr lang="zh-CN" altLang="en-US"/>
                <a:t>（</a:t>
              </a:r>
              <a:r>
                <a:rPr lang="en-US" altLang="zh-CN"/>
                <a:t>2011.2</a:t>
              </a:r>
              <a:r>
                <a:rPr lang="zh-CN" altLang="en-US"/>
                <a:t>） </a:t>
              </a:r>
            </a:p>
          </p:txBody>
        </p:sp>
        <p:sp>
          <p:nvSpPr>
            <p:cNvPr id="147465" name="Rectangle 9"/>
            <p:cNvSpPr>
              <a:spLocks noChangeArrowheads="1"/>
            </p:cNvSpPr>
            <p:nvPr/>
          </p:nvSpPr>
          <p:spPr bwMode="gray">
            <a:xfrm rot="3419336">
              <a:off x="2949" y="1476"/>
              <a:ext cx="723" cy="964"/>
            </a:xfrm>
            <a:prstGeom prst="rect">
              <a:avLst/>
            </a:prstGeom>
            <a:solidFill>
              <a:srgbClr val="FFCC00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179605" dir="487806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latin typeface="Arial" charset="0"/>
              </a:endParaRPr>
            </a:p>
          </p:txBody>
        </p:sp>
        <p:sp>
          <p:nvSpPr>
            <p:cNvPr id="64524" name="Text Box 10"/>
            <p:cNvSpPr txBox="1">
              <a:spLocks noChangeArrowheads="1"/>
            </p:cNvSpPr>
            <p:nvPr/>
          </p:nvSpPr>
          <p:spPr bwMode="gray">
            <a:xfrm>
              <a:off x="2733" y="1843"/>
              <a:ext cx="1107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0" hangingPunct="0"/>
              <a:r>
                <a:rPr lang="zh-CN" altLang="en-US" sz="2000" b="1"/>
                <a:t>系统开发、</a:t>
              </a:r>
            </a:p>
            <a:p>
              <a:pPr algn="ctr" eaLnBrk="0" hangingPunct="0"/>
              <a:r>
                <a:rPr lang="zh-CN" altLang="en-US" sz="2000" b="1"/>
                <a:t>测试、修改</a:t>
              </a:r>
            </a:p>
            <a:p>
              <a:pPr algn="ctr" eaLnBrk="0" hangingPunct="0"/>
              <a:r>
                <a:rPr lang="zh-CN" altLang="en-US" sz="2000" b="1"/>
                <a:t>（</a:t>
              </a:r>
              <a:r>
                <a:rPr lang="en-US" altLang="zh-CN" sz="2000" b="1"/>
                <a:t>2011.3-7</a:t>
              </a:r>
              <a:r>
                <a:rPr lang="zh-CN" altLang="en-US" sz="2000" b="1"/>
                <a:t>）</a:t>
              </a:r>
              <a:r>
                <a:rPr lang="zh-CN" altLang="en-US"/>
                <a:t> </a:t>
              </a:r>
            </a:p>
          </p:txBody>
        </p:sp>
        <p:sp>
          <p:nvSpPr>
            <p:cNvPr id="64525" name="Text Box 11"/>
            <p:cNvSpPr txBox="1">
              <a:spLocks noChangeArrowheads="1"/>
            </p:cNvSpPr>
            <p:nvPr/>
          </p:nvSpPr>
          <p:spPr bwMode="gray">
            <a:xfrm>
              <a:off x="4356" y="1083"/>
              <a:ext cx="84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0" hangingPunct="0"/>
              <a:r>
                <a:rPr lang="zh-CN" altLang="en-US"/>
                <a:t>安装使用</a:t>
              </a:r>
            </a:p>
            <a:p>
              <a:pPr algn="ctr" eaLnBrk="0" hangingPunct="0"/>
              <a:r>
                <a:rPr lang="zh-CN" altLang="en-US"/>
                <a:t>（</a:t>
              </a:r>
              <a:r>
                <a:rPr lang="en-US" altLang="zh-CN"/>
                <a:t>2011.8</a:t>
              </a:r>
              <a:r>
                <a:rPr lang="zh-CN" altLang="en-US"/>
                <a:t>）</a:t>
              </a:r>
            </a:p>
          </p:txBody>
        </p:sp>
        <p:sp>
          <p:nvSpPr>
            <p:cNvPr id="64526" name="Line 12"/>
            <p:cNvSpPr>
              <a:spLocks noChangeShapeType="1"/>
            </p:cNvSpPr>
            <p:nvPr/>
          </p:nvSpPr>
          <p:spPr bwMode="auto">
            <a:xfrm>
              <a:off x="1301" y="1866"/>
              <a:ext cx="354" cy="521"/>
            </a:xfrm>
            <a:prstGeom prst="line">
              <a:avLst/>
            </a:prstGeom>
            <a:noFill/>
            <a:ln w="57150" cap="rnd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4527" name="Line 13"/>
            <p:cNvSpPr>
              <a:spLocks noChangeShapeType="1"/>
            </p:cNvSpPr>
            <p:nvPr/>
          </p:nvSpPr>
          <p:spPr bwMode="auto">
            <a:xfrm flipV="1">
              <a:off x="2309" y="2251"/>
              <a:ext cx="616" cy="335"/>
            </a:xfrm>
            <a:prstGeom prst="line">
              <a:avLst/>
            </a:prstGeom>
            <a:noFill/>
            <a:ln w="57150" cap="rnd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4528" name="Line 14"/>
            <p:cNvSpPr>
              <a:spLocks noChangeShapeType="1"/>
            </p:cNvSpPr>
            <p:nvPr/>
          </p:nvSpPr>
          <p:spPr bwMode="auto">
            <a:xfrm flipV="1">
              <a:off x="3787" y="1434"/>
              <a:ext cx="454" cy="272"/>
            </a:xfrm>
            <a:prstGeom prst="line">
              <a:avLst/>
            </a:prstGeom>
            <a:noFill/>
            <a:ln w="57150" cap="rnd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4529" name="Text Box 18"/>
            <p:cNvSpPr txBox="1">
              <a:spLocks noChangeArrowheads="1"/>
            </p:cNvSpPr>
            <p:nvPr/>
          </p:nvSpPr>
          <p:spPr bwMode="auto">
            <a:xfrm>
              <a:off x="22" y="2115"/>
              <a:ext cx="1327" cy="5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0" hangingPunct="0"/>
              <a:r>
                <a:rPr lang="zh-CN" altLang="en-US" b="1"/>
                <a:t>浙大、清华、上交大、武大相关专家讨论</a:t>
              </a:r>
              <a:r>
                <a:rPr lang="zh-CN" altLang="en-US" sz="2000" b="1"/>
                <a:t> </a:t>
              </a:r>
              <a:r>
                <a:rPr lang="zh-CN" altLang="en-US" b="1"/>
                <a:t>（</a:t>
              </a:r>
              <a:r>
                <a:rPr lang="en-US" altLang="zh-CN" b="1"/>
                <a:t>2010.12</a:t>
              </a:r>
              <a:r>
                <a:rPr lang="zh-CN" altLang="en-US" b="1"/>
                <a:t>）</a:t>
              </a:r>
            </a:p>
          </p:txBody>
        </p:sp>
        <p:sp>
          <p:nvSpPr>
            <p:cNvPr id="64530" name="Rectangle 19"/>
            <p:cNvSpPr>
              <a:spLocks noChangeArrowheads="1"/>
            </p:cNvSpPr>
            <p:nvPr/>
          </p:nvSpPr>
          <p:spPr bwMode="auto">
            <a:xfrm>
              <a:off x="748" y="3436"/>
              <a:ext cx="181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tabLst>
                  <a:tab pos="2667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tabLst>
                  <a:tab pos="2667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tabLst>
                  <a:tab pos="2667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tabLst>
                  <a:tab pos="2667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tabLst>
                  <a:tab pos="2667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667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667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667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667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endParaRPr lang="zh-CN" altLang="zh-CN" sz="2000" b="1">
                <a:latin typeface="Times New Roman" panose="02020603050405020304" pitchFamily="18" charset="0"/>
              </a:endParaRPr>
            </a:p>
          </p:txBody>
        </p:sp>
        <p:sp>
          <p:nvSpPr>
            <p:cNvPr id="64531" name="Rectangle 20"/>
            <p:cNvSpPr>
              <a:spLocks noChangeArrowheads="1"/>
            </p:cNvSpPr>
            <p:nvPr/>
          </p:nvSpPr>
          <p:spPr bwMode="auto">
            <a:xfrm>
              <a:off x="2562" y="2907"/>
              <a:ext cx="24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tabLst>
                  <a:tab pos="2667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tabLst>
                  <a:tab pos="2667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tabLst>
                  <a:tab pos="2667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tabLst>
                  <a:tab pos="2667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tabLst>
                  <a:tab pos="2667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667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667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667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667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0" hangingPunct="0"/>
              <a:endParaRPr lang="zh-CN" altLang="zh-CN" sz="2000" b="1"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altLang="zh-CN"/>
              <a:t>          3X  !!!     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/>
              <a:t>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问题</a:t>
            </a:r>
            <a:r>
              <a:rPr lang="en-US" altLang="zh-CN"/>
              <a:t>&amp;</a:t>
            </a:r>
            <a:r>
              <a:rPr lang="zh-CN" altLang="en-US"/>
              <a:t>建议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 </a:t>
            </a:r>
          </a:p>
          <a:p>
            <a:r>
              <a:rPr lang="en-US" altLang="zh-CN"/>
              <a:t> </a:t>
            </a:r>
          </a:p>
          <a:p>
            <a:r>
              <a:rPr lang="en-US" altLang="zh-CN"/>
              <a:t> </a:t>
            </a:r>
          </a:p>
          <a:p>
            <a:r>
              <a:rPr lang="en-US" altLang="zh-CN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sz="3600"/>
              <a:t>项目目的：</a:t>
            </a:r>
            <a:r>
              <a:rPr lang="zh-CN" altLang="en-US" sz="3200"/>
              <a:t>向</a:t>
            </a:r>
            <a:r>
              <a:rPr lang="en-US" altLang="zh-CN" sz="3200"/>
              <a:t>CADAL</a:t>
            </a:r>
            <a:r>
              <a:rPr lang="zh-CN" altLang="en-US" sz="2800"/>
              <a:t>成员馆提供一套 </a:t>
            </a:r>
            <a:r>
              <a:rPr lang="zh-CN" altLang="en-US" sz="2800">
                <a:latin typeface="Arial" panose="020B0604020202020204" pitchFamily="34" charset="0"/>
              </a:rPr>
              <a:t>“</a:t>
            </a:r>
            <a:r>
              <a:rPr lang="zh-CN" altLang="en-US" sz="2800"/>
              <a:t>数字对象管理系统</a:t>
            </a:r>
            <a:r>
              <a:rPr lang="zh-CN" altLang="en-US" sz="2800">
                <a:latin typeface="Arial" panose="020B0604020202020204" pitchFamily="34" charset="0"/>
              </a:rPr>
              <a:t>”</a:t>
            </a:r>
            <a:r>
              <a:rPr lang="zh-CN" altLang="en-US" sz="2800"/>
              <a:t>软件包。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543800" cy="3657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zh-CN" altLang="en-US" sz="2000"/>
              <a:t>各成员馆可以方便的对本单位的数字对象进行标引、存储、管理、获取；</a:t>
            </a:r>
          </a:p>
          <a:p>
            <a:pPr>
              <a:lnSpc>
                <a:spcPct val="80000"/>
              </a:lnSpc>
            </a:pPr>
            <a:r>
              <a:rPr lang="zh-CN" altLang="en-US" sz="2000"/>
              <a:t>中心门户系统除了可以进行本地的数字对象管理之外，还可以对各成员馆系统的元数据进行收割，在中心门户上进行统一检索；</a:t>
            </a:r>
          </a:p>
          <a:p>
            <a:pPr>
              <a:lnSpc>
                <a:spcPct val="80000"/>
              </a:lnSpc>
            </a:pPr>
            <a:r>
              <a:rPr lang="zh-CN" altLang="en-US" sz="2000"/>
              <a:t>成员馆读者可以通过中心门户进行元数据搜索，快速定位所需数字对象资源；</a:t>
            </a:r>
          </a:p>
          <a:p>
            <a:pPr>
              <a:lnSpc>
                <a:spcPct val="80000"/>
              </a:lnSpc>
            </a:pPr>
            <a:r>
              <a:rPr lang="zh-CN" altLang="en-US" sz="2000"/>
              <a:t>中心门户对数字资源进行导航，方便用户使用资源；</a:t>
            </a:r>
          </a:p>
          <a:p>
            <a:pPr>
              <a:lnSpc>
                <a:spcPct val="80000"/>
              </a:lnSpc>
            </a:pPr>
            <a:r>
              <a:rPr lang="zh-CN" altLang="en-US" sz="2000"/>
              <a:t>成员馆读者在中心门户注册登录后，可以对界面进行个性化定制，并可以对数字资源对象进行标签、评论推荐等信息互动操作；</a:t>
            </a:r>
          </a:p>
          <a:p>
            <a:pPr>
              <a:lnSpc>
                <a:spcPct val="80000"/>
              </a:lnSpc>
            </a:pPr>
            <a:r>
              <a:rPr lang="zh-CN" altLang="en-US" sz="2000"/>
              <a:t>可与其他系统对接，允许其它系统调用</a:t>
            </a:r>
            <a:r>
              <a:rPr lang="en-US" altLang="zh-CN" sz="2000"/>
              <a:t>CADAL</a:t>
            </a:r>
            <a:r>
              <a:rPr lang="zh-CN" altLang="en-US" sz="2000"/>
              <a:t>元数据资源，方便文献传递、参考咨询等系统调用相关数据。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81000"/>
            <a:ext cx="7467600" cy="1371600"/>
          </a:xfrm>
        </p:spPr>
        <p:txBody>
          <a:bodyPr/>
          <a:lstStyle/>
          <a:p>
            <a:pPr>
              <a:buFontTx/>
              <a:buNone/>
            </a:pPr>
            <a:r>
              <a:rPr lang="zh-CN" altLang="en-US"/>
              <a:t>一、为各成员馆提供一套完整的</a:t>
            </a:r>
            <a:r>
              <a:rPr lang="zh-CN" altLang="en-US">
                <a:latin typeface="Arial" panose="020B0604020202020204" pitchFamily="34" charset="0"/>
              </a:rPr>
              <a:t>“</a:t>
            </a:r>
            <a:r>
              <a:rPr lang="zh-CN" altLang="en-US"/>
              <a:t>数字对象管理系统</a:t>
            </a:r>
            <a:r>
              <a:rPr lang="zh-CN" altLang="en-US">
                <a:latin typeface="Arial" panose="020B0604020202020204" pitchFamily="34" charset="0"/>
              </a:rPr>
              <a:t>”</a:t>
            </a:r>
            <a:r>
              <a:rPr lang="zh-CN" altLang="en-US"/>
              <a:t> </a:t>
            </a:r>
          </a:p>
          <a:p>
            <a:endParaRPr lang="en-US" altLang="zh-CN"/>
          </a:p>
        </p:txBody>
      </p:sp>
      <p:pic>
        <p:nvPicPr>
          <p:cNvPr id="5125" name="Picture 5" descr="分系统拓扑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9144000" cy="533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algn="l"/>
            <a:r>
              <a:rPr lang="zh-CN" altLang="en-US" sz="3600" b="1">
                <a:latin typeface="宋体" panose="02010600030101010101" pitchFamily="2" charset="-122"/>
              </a:rPr>
              <a:t>项目的基本设想</a:t>
            </a:r>
            <a:endParaRPr lang="zh-CN" altLang="en-US" sz="3600"/>
          </a:p>
        </p:txBody>
      </p:sp>
      <p:sp>
        <p:nvSpPr>
          <p:cNvPr id="3" name="内容占位符 2"/>
          <p:cNvSpPr>
            <a:spLocks noGrp="1"/>
          </p:cNvSpPr>
          <p:nvPr>
            <p:ph idx="4294967295"/>
          </p:nvPr>
        </p:nvSpPr>
        <p:spPr>
          <a:xfrm>
            <a:off x="1066800" y="2209800"/>
            <a:ext cx="7315200" cy="3751263"/>
          </a:xfrm>
        </p:spPr>
        <p:txBody>
          <a:bodyPr/>
          <a:lstStyle/>
          <a:p>
            <a:r>
              <a:rPr lang="zh-CN" altLang="en-US" sz="2800" b="1">
                <a:latin typeface="宋体" panose="02010600030101010101" pitchFamily="2" charset="-122"/>
              </a:rPr>
              <a:t>开放性：遵守开放互联的技术规范</a:t>
            </a:r>
          </a:p>
          <a:p>
            <a:r>
              <a:rPr lang="zh-CN" altLang="en-US" sz="2800" b="1">
                <a:latin typeface="宋体" panose="02010600030101010101" pitchFamily="2" charset="-122"/>
              </a:rPr>
              <a:t>安全性：长期稳定运行</a:t>
            </a:r>
          </a:p>
          <a:p>
            <a:r>
              <a:rPr lang="zh-CN" altLang="en-US" sz="2800" b="1">
                <a:latin typeface="宋体" panose="02010600030101010101" pitchFamily="2" charset="-122"/>
              </a:rPr>
              <a:t>实用性：不追求概念上的新奇，但求成熟的技术。</a:t>
            </a:r>
          </a:p>
          <a:p>
            <a:r>
              <a:rPr lang="zh-CN" altLang="en-US" sz="2800" b="1">
                <a:latin typeface="宋体" panose="02010600030101010101" pitchFamily="2" charset="-122"/>
              </a:rPr>
              <a:t>合作性：分布式系统。结合服务提供者、数据提供者、网络社区、最终用户的相互服务。</a:t>
            </a:r>
            <a:endParaRPr lang="zh-CN" altLang="en-US"/>
          </a:p>
        </p:txBody>
      </p:sp>
      <p:sp>
        <p:nvSpPr>
          <p:cNvPr id="62468" name="灯片编号占位符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/>
            <a:fld id="{99B0C73B-9195-4F8F-B04B-CE96CAFB433D}" type="slidenum">
              <a:rPr lang="en-US" altLang="zh-CN" sz="1400"/>
              <a:pPr algn="r"/>
              <a:t>5</a:t>
            </a:fld>
            <a:endParaRPr lang="en-US" altLang="zh-CN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85800"/>
            <a:ext cx="6870700" cy="685800"/>
          </a:xfrm>
        </p:spPr>
        <p:txBody>
          <a:bodyPr/>
          <a:lstStyle/>
          <a:p>
            <a:pPr algn="l"/>
            <a:r>
              <a:rPr lang="zh-CN" altLang="en-US" sz="4000"/>
              <a:t>（一）数据管理模块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0772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altLang="zh-CN" sz="1600"/>
          </a:p>
          <a:p>
            <a:pPr lvl="1">
              <a:lnSpc>
                <a:spcPct val="80000"/>
              </a:lnSpc>
            </a:pPr>
            <a:r>
              <a:rPr lang="zh-CN" altLang="en-US" sz="2000"/>
              <a:t>各种格式（</a:t>
            </a:r>
            <a:r>
              <a:rPr lang="en-US" altLang="zh-CN" sz="2000"/>
              <a:t>Format)</a:t>
            </a:r>
            <a:r>
              <a:rPr lang="zh-CN" altLang="en-US" sz="2000"/>
              <a:t>：如图像、视频、音频、各类办公文档、压缩文档等；</a:t>
            </a:r>
          </a:p>
          <a:p>
            <a:pPr lvl="1">
              <a:lnSpc>
                <a:spcPct val="80000"/>
              </a:lnSpc>
            </a:pPr>
            <a:r>
              <a:rPr lang="zh-CN" altLang="en-US" sz="2000"/>
              <a:t>各种类型</a:t>
            </a:r>
            <a:r>
              <a:rPr lang="en-US" altLang="zh-CN" sz="2000"/>
              <a:t>(Type): </a:t>
            </a:r>
            <a:r>
              <a:rPr lang="zh-CN" altLang="en-US" sz="2000"/>
              <a:t>图书、论文，等等；</a:t>
            </a:r>
          </a:p>
          <a:p>
            <a:pPr lvl="1">
              <a:lnSpc>
                <a:spcPct val="80000"/>
              </a:lnSpc>
            </a:pPr>
            <a:r>
              <a:rPr lang="zh-CN" altLang="en-US" sz="2000"/>
              <a:t>元数据标引：采用</a:t>
            </a:r>
            <a:r>
              <a:rPr lang="en-US" altLang="zh-CN" sz="2000"/>
              <a:t>CADAL</a:t>
            </a:r>
            <a:r>
              <a:rPr lang="zh-CN" altLang="en-US" sz="2000"/>
              <a:t>元数据标准进行元数据标引，根据</a:t>
            </a:r>
            <a:r>
              <a:rPr lang="en-US" altLang="zh-CN" sz="2000"/>
              <a:t>CADAL</a:t>
            </a:r>
            <a:r>
              <a:rPr lang="zh-CN" altLang="en-US" sz="2000"/>
              <a:t>规范自动生成各馆的唯一标识符；</a:t>
            </a:r>
          </a:p>
          <a:p>
            <a:pPr lvl="1">
              <a:lnSpc>
                <a:spcPct val="80000"/>
              </a:lnSpc>
            </a:pPr>
            <a:r>
              <a:rPr lang="zh-CN" altLang="en-US" sz="2000"/>
              <a:t>数据提交、保存方式：</a:t>
            </a:r>
          </a:p>
          <a:p>
            <a:pPr lvl="2">
              <a:lnSpc>
                <a:spcPct val="80000"/>
              </a:lnSpc>
            </a:pPr>
            <a:r>
              <a:rPr lang="zh-CN" altLang="en-US" sz="2000"/>
              <a:t>可选择在本馆安装数字对象管理系统，所有数据提交并保存于本馆子系统上；</a:t>
            </a:r>
          </a:p>
          <a:p>
            <a:pPr lvl="2">
              <a:lnSpc>
                <a:spcPct val="80000"/>
              </a:lnSpc>
            </a:pPr>
            <a:r>
              <a:rPr lang="zh-CN" altLang="en-US" sz="2000"/>
              <a:t>也可以通过网络登录</a:t>
            </a:r>
            <a:r>
              <a:rPr lang="en-US" altLang="zh-CN" sz="2000"/>
              <a:t>CADAL</a:t>
            </a:r>
            <a:r>
              <a:rPr lang="zh-CN" altLang="en-US" sz="2000"/>
              <a:t>中心提供的服务器上进行数据提交；</a:t>
            </a:r>
          </a:p>
          <a:p>
            <a:pPr lvl="1">
              <a:lnSpc>
                <a:spcPct val="80000"/>
              </a:lnSpc>
            </a:pPr>
            <a:r>
              <a:rPr lang="zh-CN" altLang="en-US" sz="2000"/>
              <a:t>数据导入、导出：在规范格式的前提下，可以批量进行数据导入和导出的数据操作；</a:t>
            </a:r>
          </a:p>
          <a:p>
            <a:pPr lvl="1">
              <a:lnSpc>
                <a:spcPct val="80000"/>
              </a:lnSpc>
            </a:pPr>
            <a:r>
              <a:rPr lang="zh-CN" altLang="en-US" sz="2000"/>
              <a:t>数据备份：可以定期或手动进行数据备份。在服务器硬件故障或损坏等特殊情况时，可以从备份数据进行数据恢复操作。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14400"/>
            <a:ext cx="6870700" cy="838200"/>
          </a:xfrm>
        </p:spPr>
        <p:txBody>
          <a:bodyPr/>
          <a:lstStyle/>
          <a:p>
            <a:pPr algn="l"/>
            <a:r>
              <a:rPr lang="zh-CN" altLang="en-US" sz="4000"/>
              <a:t>（二）管理与统计模块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altLang="zh-CN" sz="2400"/>
          </a:p>
          <a:p>
            <a:pPr lvl="1">
              <a:lnSpc>
                <a:spcPct val="90000"/>
              </a:lnSpc>
            </a:pPr>
            <a:r>
              <a:rPr lang="zh-CN" altLang="en-US" sz="2000"/>
              <a:t>账户及权限管理：根据工作需要，开设工作人员账户，并根据工作性质分配上传、审核、备份、恢复等权限；</a:t>
            </a:r>
          </a:p>
          <a:p>
            <a:pPr lvl="1">
              <a:lnSpc>
                <a:spcPct val="90000"/>
              </a:lnSpc>
            </a:pPr>
            <a:r>
              <a:rPr lang="zh-CN" altLang="en-US" sz="2000"/>
              <a:t>系统参数配置：设置系统被访问参数，如数字对象获得</a:t>
            </a:r>
            <a:r>
              <a:rPr lang="en-US" altLang="zh-CN" sz="2000"/>
              <a:t>IP</a:t>
            </a:r>
            <a:r>
              <a:rPr lang="zh-CN" altLang="en-US" sz="2000"/>
              <a:t>地址范围限制，系统检索并发限制，检索时间间隔等相关设定；</a:t>
            </a:r>
          </a:p>
          <a:p>
            <a:pPr lvl="1">
              <a:lnSpc>
                <a:spcPct val="90000"/>
              </a:lnSpc>
            </a:pPr>
            <a:r>
              <a:rPr lang="zh-CN" altLang="en-US" sz="2000"/>
              <a:t>操作日志及统计：针对工作人员账户进行的各种操作进行的记录，方便进行工作量统计，记录账户操作以及数据操作以便查验；</a:t>
            </a:r>
          </a:p>
          <a:p>
            <a:pPr lvl="1">
              <a:lnSpc>
                <a:spcPct val="90000"/>
              </a:lnSpc>
            </a:pPr>
            <a:r>
              <a:rPr lang="zh-CN" altLang="en-US" sz="2000"/>
              <a:t>访问日志及统计：系统首页访问量、检索次数、各对象访问量统计。读者访问时间、检索词、下载文件记录等信息记录。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sz="4000"/>
              <a:t>（三）发布与检索模块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2400"/>
          </a:p>
          <a:p>
            <a:pPr lvl="1"/>
            <a:r>
              <a:rPr lang="zh-CN" altLang="en-US" sz="2000"/>
              <a:t>检索：可以进行元数据级的检索。可针对某字段进行检索，也可以跨字段检索。</a:t>
            </a:r>
          </a:p>
          <a:p>
            <a:pPr lvl="1"/>
            <a:r>
              <a:rPr lang="zh-CN" altLang="en-US" sz="2000"/>
              <a:t>发布及获取：经过审核的数据，可被检索并获得相关联的数字对象下载链接。</a:t>
            </a:r>
          </a:p>
          <a:p>
            <a:pPr lvl="1">
              <a:buFontTx/>
              <a:buNone/>
            </a:pPr>
            <a:endParaRPr lang="en-US" altLang="zh-CN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66800"/>
            <a:ext cx="6870700" cy="685800"/>
          </a:xfrm>
        </p:spPr>
        <p:txBody>
          <a:bodyPr/>
          <a:lstStyle/>
          <a:p>
            <a:pPr algn="l"/>
            <a:r>
              <a:rPr lang="zh-CN" altLang="en-US" sz="4000"/>
              <a:t>（四）接口模块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2400"/>
          </a:p>
          <a:p>
            <a:pPr lvl="1"/>
            <a:r>
              <a:rPr lang="en-US" altLang="zh-CN" sz="2000"/>
              <a:t>OAI</a:t>
            </a:r>
            <a:r>
              <a:rPr lang="zh-CN" altLang="en-US" sz="2000"/>
              <a:t>接口：对信任机构开放</a:t>
            </a:r>
            <a:r>
              <a:rPr lang="en-US" altLang="zh-CN" sz="2000"/>
              <a:t>OAI</a:t>
            </a:r>
            <a:r>
              <a:rPr lang="zh-CN" altLang="en-US" sz="2000"/>
              <a:t>元数据收割接口，提供元数据收割服务；</a:t>
            </a:r>
          </a:p>
          <a:p>
            <a:pPr lvl="1"/>
            <a:r>
              <a:rPr lang="zh-CN" altLang="en-US" sz="2000"/>
              <a:t>数据库接口：方便其他系统（包括本馆的）通过数据库直接调用相关数据。进行统一检索。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宋体"/>
        <a:cs typeface=""/>
      </a:majorFont>
      <a:minorFont>
        <a:latin typeface="Comic Sans MS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485</TotalTime>
  <Words>2656</Words>
  <Application>Microsoft Office PowerPoint</Application>
  <PresentationFormat>全屏显示(4:3)</PresentationFormat>
  <Paragraphs>129</Paragraphs>
  <Slides>26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26</vt:i4>
      </vt:variant>
    </vt:vector>
  </HeadingPairs>
  <TitlesOfParts>
    <vt:vector size="32" baseType="lpstr">
      <vt:lpstr>Arial</vt:lpstr>
      <vt:lpstr>宋体</vt:lpstr>
      <vt:lpstr>Comic Sans MS</vt:lpstr>
      <vt:lpstr>黑体</vt:lpstr>
      <vt:lpstr>Times New Roman</vt:lpstr>
      <vt:lpstr>Crayons</vt:lpstr>
      <vt:lpstr>cadal 分布式数字资源共享系统</vt:lpstr>
      <vt:lpstr>项目背景</vt:lpstr>
      <vt:lpstr>项目目的：向CADAL成员馆提供一套 “数字对象管理系统”软件包。</vt:lpstr>
      <vt:lpstr>PowerPoint 演示文稿</vt:lpstr>
      <vt:lpstr>项目的基本设想</vt:lpstr>
      <vt:lpstr>（一）数据管理模块</vt:lpstr>
      <vt:lpstr>（二）管理与统计模块</vt:lpstr>
      <vt:lpstr>（三）发布与检索模块</vt:lpstr>
      <vt:lpstr>（四）接口模块</vt:lpstr>
      <vt:lpstr>PowerPoint 演示文稿</vt:lpstr>
      <vt:lpstr>PowerPoint 演示文稿</vt:lpstr>
      <vt:lpstr>PowerPoint 演示文稿</vt:lpstr>
      <vt:lpstr>涉及互操作的几个设计</vt:lpstr>
      <vt:lpstr>各馆需要准备什么？</vt:lpstr>
      <vt:lpstr>二、 CADAL中心共享系统</vt:lpstr>
      <vt:lpstr>中心共享系统功能</vt:lpstr>
      <vt:lpstr>有关中心共享系统的主要工作</vt:lpstr>
      <vt:lpstr>（一）元数据收割器</vt:lpstr>
      <vt:lpstr>（二）检索、导航模块</vt:lpstr>
      <vt:lpstr>（三）用户互动平台</vt:lpstr>
      <vt:lpstr>（四）系统接口</vt:lpstr>
      <vt:lpstr>与其他CADAL团队的配合</vt:lpstr>
      <vt:lpstr>项目进展</vt:lpstr>
      <vt:lpstr>工作进度计划</vt:lpstr>
      <vt:lpstr>          3X  !!!     </vt:lpstr>
      <vt:lpstr>问题&amp;建议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</dc:creator>
  <cp:lastModifiedBy>Kit</cp:lastModifiedBy>
  <cp:revision>99</cp:revision>
  <cp:lastPrinted>1601-01-01T00:00:00Z</cp:lastPrinted>
  <dcterms:created xsi:type="dcterms:W3CDTF">1601-01-01T00:00:00Z</dcterms:created>
  <dcterms:modified xsi:type="dcterms:W3CDTF">2019-09-26T04:44:11Z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